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17" r:id="rId3"/>
    <p:sldId id="297" r:id="rId4"/>
    <p:sldId id="301" r:id="rId5"/>
    <p:sldId id="302" r:id="rId6"/>
    <p:sldId id="305" r:id="rId7"/>
    <p:sldId id="306" r:id="rId8"/>
    <p:sldId id="307" r:id="rId9"/>
    <p:sldId id="308" r:id="rId10"/>
    <p:sldId id="318" r:id="rId11"/>
    <p:sldId id="311" r:id="rId12"/>
    <p:sldId id="310" r:id="rId13"/>
    <p:sldId id="312" r:id="rId14"/>
    <p:sldId id="319" r:id="rId15"/>
    <p:sldId id="313" r:id="rId16"/>
    <p:sldId id="314" r:id="rId17"/>
    <p:sldId id="320" r:id="rId18"/>
    <p:sldId id="316" r:id="rId19"/>
    <p:sldId id="29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E73"/>
    <a:srgbClr val="00477F"/>
    <a:srgbClr val="00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66" autoAdjust="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C605B-1089-44B6-9D70-0A01ED226316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02F9A-ECEF-45EF-A40F-1AAE965EB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3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887826"/>
            <a:ext cx="9558670" cy="17192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859079"/>
            <a:ext cx="6634215" cy="595423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3030A4-C320-466A-B5D4-F653890DE576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/>
          <a:srcRect l="46414"/>
          <a:stretch/>
        </p:blipFill>
        <p:spPr>
          <a:xfrm>
            <a:off x="-1" y="0"/>
            <a:ext cx="2424223" cy="5141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2753833"/>
            <a:ext cx="12192000" cy="19244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76692" y="635461"/>
            <a:ext cx="1682438" cy="1682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679" y="3391785"/>
            <a:ext cx="8984511" cy="850605"/>
          </a:xfrm>
        </p:spPr>
        <p:txBody>
          <a:bodyPr anchor="b">
            <a:noAutofit/>
          </a:bodyPr>
          <a:lstStyle>
            <a:lvl1pPr algn="ctr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8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300-EE4B-403C-92AB-05298BF988D6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7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075F-3CF5-4D32-951B-93FB4B68D5C2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4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099E-17EE-45F7-B222-453077CC536D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0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F94195-A1C5-429C-BDB9-8BF24CC7EB71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38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0223-108E-4256-8060-535220404F7C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1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831-F10D-43AF-A079-B175D281479D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8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D07-B81E-404D-B8EA-28EA250FB559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1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3004-C9E9-4B8F-9481-3C334F70E44A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2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9DC4B1-ABF8-4B7A-ADA6-9C921EA1E9AC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862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D631CA-81EA-4364-8B33-8517EC3009B4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203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746486"/>
            <a:ext cx="4215394" cy="5249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4AC5BDA-5928-456B-906F-6CCB5D2BFA8F}" type="datetime1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802674" cy="2159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400010"/>
            <a:ext cx="12254669" cy="668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" y="411111"/>
            <a:ext cx="645451" cy="6442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2229" y="402812"/>
            <a:ext cx="9601200" cy="622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4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" y="2751826"/>
            <a:ext cx="12192000" cy="1897812"/>
          </a:xfrm>
        </p:spPr>
        <p:txBody>
          <a:bodyPr anchor="ctr"/>
          <a:lstStyle/>
          <a:p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Защита интеллектуальной собственности. </a:t>
            </a:r>
            <a:b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Регистрация товарных знаков, </a:t>
            </a:r>
            <a:b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способ защиты участников ВЭД.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EDD3B4-F187-4310-049B-2D824A95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38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974" y="412447"/>
            <a:ext cx="9601200" cy="622683"/>
          </a:xfrm>
        </p:spPr>
        <p:txBody>
          <a:bodyPr anchor="ctr"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Защита интеллектуальной собственности в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0822" y="1349888"/>
            <a:ext cx="974053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/>
              <a:t>Основные положения прописаны в ч.4 ГК РФ. Кроме этого, вопросы ИС затрагивают некоторые федеральные законы:</a:t>
            </a:r>
          </a:p>
          <a:p>
            <a:endParaRPr lang="ru-RU" sz="19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dirty="0"/>
              <a:t>№ 98-ФЗ «О коммерческой тайне»,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900" dirty="0"/>
              <a:t>№ 149-ФЗ «Об информации, информационных технологиях и о защите информации»,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dirty="0"/>
              <a:t>№ 135-ФЗ «О защите конкуренции»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dirty="0"/>
              <a:t>№ 53-ФЗ «О государственном языке».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dirty="0"/>
              <a:t>Нарушения интеллектуальных прав попадают под действие Кодекса об административных правонарушениях (КоАП РФ) и Уголовного кодекса (УК РФ).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6136" y="4372932"/>
            <a:ext cx="1034142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u="sng" dirty="0"/>
              <a:t>Объекты интеллектуальной собственности должны быть зарегистрированы.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612" y="389032"/>
            <a:ext cx="9601200" cy="622683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Регистрация товарного знака в России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2666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1188" y="1417883"/>
            <a:ext cx="79770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Исключительное право на пользование ТЗ выдает Федеральная служба по интеллектуальной собственности (Роспатент). Для этого нужно пройти процедуру регистрации. В среднем по времени услуга занимает от 8 до 18 месяцев. В этот период ведомство проводит полную идентификацию продукции и осуществляет поиск схожих знаков. Если знак признают уникальным, по окончании выдается Свидетельство на товарный знак.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1188" y="3394743"/>
            <a:ext cx="7512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Документы для оформления товарного знака:</a:t>
            </a:r>
          </a:p>
          <a:p>
            <a:r>
              <a:rPr lang="ru-RU" dirty="0"/>
              <a:t>заявка на регистрацию товарного знака;</a:t>
            </a:r>
          </a:p>
          <a:p>
            <a:r>
              <a:rPr lang="ru-RU" dirty="0"/>
              <a:t>регистрационная карточка (реквизиты);</a:t>
            </a:r>
          </a:p>
          <a:p>
            <a:pPr fontAlgn="base"/>
            <a:r>
              <a:rPr lang="ru-RU" dirty="0"/>
              <a:t>обозначение (логотип) вашего товарного знака с описанием обозначения в свободной форме;</a:t>
            </a:r>
          </a:p>
          <a:p>
            <a:pPr fontAlgn="base"/>
            <a:r>
              <a:rPr lang="ru-RU" dirty="0"/>
              <a:t>перечень товаров и услуг (по классам), для которых будет использован товарный знак, составленный в соответствии с МКТУ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049" y="1358510"/>
            <a:ext cx="3111950" cy="39449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1188" y="5374401"/>
            <a:ext cx="10463089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900" lvl="0" algn="just"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</a:pPr>
            <a:r>
              <a:rPr lang="ru-RU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Свидетельство на товарный знак</a:t>
            </a: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/>
              <a:t>выдаётся в Российской Федерации сроком на 10 лет. </a:t>
            </a:r>
          </a:p>
          <a:p>
            <a:pPr marL="36900" lvl="0" algn="just"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</a:pPr>
            <a:r>
              <a:rPr lang="ru-RU" dirty="0"/>
              <a:t>В дальнейшем оно может быть по соответствующему заявлению в регистрирующий орган и уплаты соответствующей государственной пошлины продлено ещё на 10 лет, и так </a:t>
            </a:r>
            <a:r>
              <a:rPr lang="ru-RU" u="sng" dirty="0"/>
              <a:t>неограниченное число раз.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461" y="414068"/>
            <a:ext cx="9601200" cy="662237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проходит регистрация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5211" y="1502688"/>
            <a:ext cx="106723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Как проходит регистрация</a:t>
            </a:r>
          </a:p>
          <a:p>
            <a:pPr algn="just" fontAlgn="base"/>
            <a:r>
              <a:rPr lang="ru-RU" b="1" dirty="0"/>
              <a:t>1. </a:t>
            </a:r>
            <a:r>
              <a:rPr lang="ru-RU" dirty="0"/>
              <a:t>Роспатент проверяет заявку и оплату пошлины, проводит формальную экспертизу на соответствие документов требованиям закона. Процедура длится до 1 месяца; Ст. 1498 ГК РФ 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b="1" dirty="0"/>
              <a:t>2. </a:t>
            </a:r>
            <a:r>
              <a:rPr lang="ru-RU" dirty="0"/>
              <a:t>Проводится экспертиза по существу: товарный знак проверяется на сходство с уже существующими и на соответствие законодательным нормам. На это отводится до 12 месяцев; Ст. 1499 ГК РФ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b="1" dirty="0"/>
              <a:t>3. </a:t>
            </a:r>
            <a:r>
              <a:rPr lang="ru-RU" dirty="0"/>
              <a:t>Если экспертиза по существу прошла успешно, оплачивается пошлина за регистрацию товарного знака;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b="1" dirty="0"/>
              <a:t>4. </a:t>
            </a:r>
            <a:r>
              <a:rPr lang="ru-RU" dirty="0"/>
              <a:t>После оплаты пошлины Роспатент регистрирует товарный знак, публикует сведения об этом в официальном бюллетене и выдаёт электронное свидетельство на товарный знак. На регистрацию ТЗ отводится 1 месяц, и столько же — на выдачу свидетельства на бумажном носителе, если вы за заплатили дополнительно пошлину.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903" y="379562"/>
            <a:ext cx="9601200" cy="639341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Стоимость регистрации товарного знака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9086" y="1600596"/>
            <a:ext cx="109518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Минимальные затраты на регистрацию составят </a:t>
            </a:r>
            <a:r>
              <a:rPr lang="ru-RU" b="1" dirty="0"/>
              <a:t>51</a:t>
            </a:r>
            <a:r>
              <a:rPr lang="ru-RU" dirty="0"/>
              <a:t> </a:t>
            </a:r>
            <a:r>
              <a:rPr lang="ru-RU" b="1" dirty="0"/>
              <a:t>тысячу рублей</a:t>
            </a:r>
            <a:r>
              <a:rPr lang="ru-RU" dirty="0"/>
              <a:t>:</a:t>
            </a:r>
          </a:p>
          <a:p>
            <a:pPr fontAlgn="base"/>
            <a:endParaRPr lang="ru-RU" dirty="0"/>
          </a:p>
          <a:p>
            <a:pPr algn="just" fontAlgn="base"/>
            <a:r>
              <a:rPr lang="ru-RU" b="1" dirty="0"/>
              <a:t>3500 рублей</a:t>
            </a:r>
            <a:r>
              <a:rPr lang="ru-RU" dirty="0"/>
              <a:t> — регистрация заявки на регистрацию товарного знака, знака обслуживания и принятие решения по заявке на товарный знак по результатам формальной экспертизы (+ 1000 </a:t>
            </a:r>
          </a:p>
          <a:p>
            <a:pPr algn="just" fontAlgn="base"/>
            <a:r>
              <a:rPr lang="ru-RU" dirty="0"/>
              <a:t>за каждый из классов Международной классификации товаров и услуг (</a:t>
            </a:r>
            <a:r>
              <a:rPr lang="ru-RU" dirty="0">
                <a:solidFill>
                  <a:srgbClr val="FF0000"/>
                </a:solidFill>
              </a:rPr>
              <a:t>МКТУ</a:t>
            </a:r>
            <a:r>
              <a:rPr lang="ru-RU" dirty="0"/>
              <a:t>) свыше 5);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b="1" dirty="0"/>
              <a:t>11 500 рублей</a:t>
            </a:r>
            <a:r>
              <a:rPr lang="ru-RU" dirty="0"/>
              <a:t> — проведение экспертизы обозначения, заявленного в качестве товарного знака, и принятие решения по ее результатам (+ 2500  за каждый из классов МКТУ свыше 1);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b="1" dirty="0"/>
              <a:t>16 000 рублей</a:t>
            </a:r>
            <a:r>
              <a:rPr lang="ru-RU" dirty="0"/>
              <a:t> — регистрация товарного знака и выдача свидетельства в форме электронного документа при положительном решении патентного ведомства (+ 1000 за каждый из классов МКТУ свыше 5);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b="1" dirty="0"/>
              <a:t>2000 рублей</a:t>
            </a:r>
            <a:r>
              <a:rPr lang="ru-RU" dirty="0"/>
              <a:t> — за выдачу свидетельства на товарный знак на бумажном носителе (только если вы его запросили);</a:t>
            </a:r>
          </a:p>
          <a:p>
            <a:pPr algn="just" fontAlgn="base"/>
            <a:endParaRPr lang="ru-RU" dirty="0"/>
          </a:p>
          <a:p>
            <a:pPr algn="just" fontAlgn="base"/>
            <a:r>
              <a:rPr lang="ru-RU" b="1" dirty="0"/>
              <a:t>20000 рублей</a:t>
            </a:r>
            <a:r>
              <a:rPr lang="ru-RU" dirty="0"/>
              <a:t> — услуги Торгово-промышленной палаты Чувашской Республики по ведению делопризводства.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579" y="391475"/>
            <a:ext cx="9601200" cy="622683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дает бизнесу регистрация ИС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31671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40376" y="1598083"/>
            <a:ext cx="10746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Риски: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товар, продукт или разработка не защищены от копирования и недобросовестного использования.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есть риск случайно нарушить чужие интеллектуальные права, что приведет к судебному процессу, финансовым и репутационным потерям.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без права на объект ИС невозможно расширять свой бизнес по франшизе, продавать лицензию, а еще – выходить на различные маркетплейсы.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314" y="3737878"/>
            <a:ext cx="106941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Преимущества:</a:t>
            </a:r>
            <a:endParaRPr lang="ru-RU" dirty="0"/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Защита от недобросовестного копирования;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Узнаваемость бренда/продукта;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Возможность получения компенсации за нарушение прав;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Перспективы развития и расширения бизнеса (франчайзинг - право использовать популярный бренд в коммерческих целях, лицензия, маркетплейсы);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Упрощенная процедура выхода на международный рынок;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Увеличение активов.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778" y="388190"/>
            <a:ext cx="9601200" cy="637306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Регистрация товарного знака за рубежом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1851" y="1336817"/>
            <a:ext cx="108682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Международная регистрация знака осуществляется в Мадридской системе - это международная система регистрации ТЗ, где есть возможность при помощи одной подачи заявки и успешной регистрации знака, использовать его сразу в нескольких странах.</a:t>
            </a:r>
          </a:p>
          <a:p>
            <a:pPr algn="just"/>
            <a:br>
              <a:rPr lang="ru-RU" dirty="0"/>
            </a:br>
            <a:r>
              <a:rPr lang="ru-RU" dirty="0"/>
              <a:t>Международная пошлина зависит от количества классов МКТУ, наличия цветового сочетания, а также перечня стран, в которых нужна регистрация.</a:t>
            </a:r>
          </a:p>
          <a:p>
            <a:br>
              <a:rPr lang="ru-RU" dirty="0"/>
            </a:br>
            <a:r>
              <a:rPr lang="ru-RU" dirty="0"/>
              <a:t>Срок регистрации международного знака - до 1,5 лет.</a:t>
            </a:r>
            <a:br>
              <a:rPr lang="ru-RU" dirty="0"/>
            </a:br>
            <a:endParaRPr lang="ru-RU" dirty="0"/>
          </a:p>
        </p:txBody>
      </p:sp>
      <p:pic>
        <p:nvPicPr>
          <p:cNvPr id="34818" name="Picture 2" descr="https://rospatent.gov.ru/content/uploadimages/madri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3467" y="4585468"/>
            <a:ext cx="6302195" cy="102197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66938" y="3693678"/>
            <a:ext cx="10607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Административное управление Мадридской системой осуществляет Международное бюро Всемирной организации интеллектуальной собственности </a:t>
            </a:r>
            <a:r>
              <a:rPr lang="ru-RU" i="1" dirty="0"/>
              <a:t>(МБ ВОИС)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501" y="442740"/>
            <a:ext cx="9980755" cy="622683"/>
          </a:xfrm>
        </p:spPr>
        <p:txBody>
          <a:bodyPr anchor="ctr"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Стороны Мадридского соглашения и Мадридского протокола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62840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0559" y="1339671"/>
            <a:ext cx="11020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Заявка на международную регистрацию (международная заявка) может быть подана только физическим или юридическим лицом, связанным с участником Мадридской системы (так называемое правомочие).</a:t>
            </a:r>
          </a:p>
          <a:p>
            <a:r>
              <a:rPr lang="ru-RU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Охват: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124 страны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1178839" y="4037399"/>
            <a:ext cx="3887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Стороны Мадридского соглашения и Мадридского протокола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9237" t="25179" r="64359" b="10179"/>
          <a:stretch>
            <a:fillRect/>
          </a:stretch>
        </p:blipFill>
        <p:spPr bwMode="auto">
          <a:xfrm>
            <a:off x="1435523" y="2263001"/>
            <a:ext cx="3248618" cy="447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 rot="16200000">
            <a:off x="3739718" y="4117787"/>
            <a:ext cx="4372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Стороны только Мадридского протокола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 l="43608" t="17054" r="38120" b="17768"/>
          <a:stretch>
            <a:fillRect/>
          </a:stretch>
        </p:blipFill>
        <p:spPr bwMode="auto">
          <a:xfrm>
            <a:off x="6409981" y="2054969"/>
            <a:ext cx="2299278" cy="461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 rotWithShape="1">
          <a:blip r:embed="rId4"/>
          <a:srcRect l="43608" t="16697" r="38923" b="20268"/>
          <a:stretch/>
        </p:blipFill>
        <p:spPr bwMode="auto">
          <a:xfrm>
            <a:off x="8618436" y="2114772"/>
            <a:ext cx="2272938" cy="461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56A56-9989-19CF-BF81-DB824E79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654" y="439208"/>
            <a:ext cx="9601200" cy="622683"/>
          </a:xfrm>
        </p:spPr>
        <p:txBody>
          <a:bodyPr anchor="ctr"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Мадридская система ВОИС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88B271-A3AA-FEB9-F154-49C3B141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36338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17DB05-2BB1-4A5D-212E-2AD4FD23D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" b="12176"/>
          <a:stretch/>
        </p:blipFill>
        <p:spPr bwMode="auto">
          <a:xfrm>
            <a:off x="146496" y="1957790"/>
            <a:ext cx="8451821" cy="39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Международная регистрация товарного знака, Мадридская система регистрации">
            <a:extLst>
              <a:ext uri="{FF2B5EF4-FFF2-40B4-BE49-F238E27FC236}">
                <a16:creationId xmlns:a16="http://schemas.microsoft.com/office/drawing/2014/main" id="{5F11F541-F8B8-C26F-6638-B9F95AEB4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8317" y="1696321"/>
            <a:ext cx="3182260" cy="4499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6660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154" y="414068"/>
            <a:ext cx="10440845" cy="637553"/>
          </a:xfrm>
        </p:spPr>
        <p:txBody>
          <a:bodyPr anchor="ctr"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Преимущества международной регистрации товарного знака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7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0410" y="1530257"/>
            <a:ext cx="112427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Регистрация товарного знака по Мадридской системе дает экспортеру: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исключительное право на коммерциализацию своей продукции на зарубежных рынках;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/>
              <a:t>отсутствие необходимости подавать несколько заявок на один и тот же товарный знак в несколько выбранных стран, так как по условию Мадридской системы оформляется одна заявка, с указанием стран, в которых испрашивается охрана;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возможность предотвратить производство контрафакта и право взыскать компенсацию с нарушителей;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возможность для защиты бизнеса от претензий других производителей, от обвинений в нарушении их прав;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/>
              <a:t> дальнейшее продление регистрации во всех заявленных странах осуществляется на основании одного заявления;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не нужно оплачивать услуги зарубежных Патентных поверенных, осуществлять перевод на национальные языки, а также производить оплату пошлин в Патентных ведомствах каждого из государств);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стоимость международной регистрации товарного знака уменьшается за счет исключения из расходов гонораров иностранных патентных поверенных;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оплачивается одна пошлина за подачу заявки на международную регистрацию товарного знака.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2CCFBD-9120-41FB-F55B-69BFC6354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023" y="3241765"/>
            <a:ext cx="6344194" cy="738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5858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154" y="414069"/>
            <a:ext cx="9601200" cy="621102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Объекты интеллектуальной собственности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39938" name="Picture 2" descr="Юристы по защите интеллектуальных прав 💼: что нужно знать их клиентам"/>
          <p:cNvPicPr>
            <a:picLocks noChangeAspect="1" noChangeArrowheads="1"/>
          </p:cNvPicPr>
          <p:nvPr/>
        </p:nvPicPr>
        <p:blipFill>
          <a:blip r:embed="rId2"/>
          <a:srcRect r="1133" b="7089"/>
          <a:stretch>
            <a:fillRect/>
          </a:stretch>
        </p:blipFill>
        <p:spPr bwMode="auto">
          <a:xfrm>
            <a:off x="1370421" y="1491024"/>
            <a:ext cx="9785258" cy="4622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645" y="394051"/>
            <a:ext cx="9601200" cy="622683"/>
          </a:xfrm>
        </p:spPr>
        <p:txBody>
          <a:bodyPr anchor="ctr"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Товарные знаки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26" y="2977930"/>
            <a:ext cx="2090468" cy="31746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7829" y="1567543"/>
            <a:ext cx="9026433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900" lvl="0"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</a:pPr>
            <a:r>
              <a:rPr lang="ru-RU" sz="24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latin typeface="+mj-lt"/>
                <a:cs typeface="Arial" pitchFamily="34" charset="0"/>
              </a:rPr>
              <a:t>Товарный знак 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+mj-lt"/>
                <a:cs typeface="Arial" pitchFamily="34" charset="0"/>
              </a:rPr>
              <a:t>- 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latin typeface="+mj-lt"/>
                <a:cs typeface="Arial" pitchFamily="34" charset="0"/>
              </a:rPr>
              <a:t>обозначение, служащее для индивидуализации  товаров юридических лиц или индивидуальных предпринимателей (статья  1477 ГК РФ). </a:t>
            </a:r>
          </a:p>
          <a:p>
            <a:pPr marL="36900" lvl="0"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</a:pP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latin typeface="+mj-lt"/>
                <a:cs typeface="Arial" pitchFamily="34" charset="0"/>
              </a:rPr>
              <a:t>В качестве товарных знаков могут быть зарегистрированы  словесные, изобразительные, объемные и другие обозначения или их комбинации (статья  1482 ГК РФ).</a:t>
            </a:r>
          </a:p>
          <a:p>
            <a:pPr marL="36900" lvl="0"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</a:pPr>
            <a:r>
              <a:rPr lang="ru-RU" sz="24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latin typeface="+mj-lt"/>
                <a:cs typeface="Arial" pitchFamily="34" charset="0"/>
              </a:rPr>
              <a:t>Незаконное использование товарного знака </a:t>
            </a: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latin typeface="+mj-lt"/>
                <a:cs typeface="Arial" pitchFamily="34" charset="0"/>
              </a:rPr>
              <a:t>влечет за собой</a:t>
            </a:r>
          </a:p>
          <a:p>
            <a:pPr marL="342900" lvl="0" indent="-306000"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latin typeface="+mj-lt"/>
                <a:cs typeface="Arial" pitchFamily="34" charset="0"/>
              </a:rPr>
              <a:t>гражданско-правовую (ст. 1515 ГК РФ)</a:t>
            </a:r>
          </a:p>
          <a:p>
            <a:pPr marL="342900" lvl="0" indent="-306000"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latin typeface="+mj-lt"/>
                <a:cs typeface="Arial" pitchFamily="34" charset="0"/>
              </a:rPr>
              <a:t>административную (ст. 14.10. КоАП РФ)</a:t>
            </a:r>
          </a:p>
          <a:p>
            <a:pPr marL="342900" lvl="0" indent="-306000"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latin typeface="+mj-lt"/>
                <a:cs typeface="Arial" pitchFamily="34" charset="0"/>
              </a:rPr>
              <a:t>уголовную ответственность (ст. 180 УК РФ)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841" y="415700"/>
            <a:ext cx="9601200" cy="622858"/>
          </a:xfrm>
        </p:spPr>
        <p:txBody>
          <a:bodyPr anchor="ctr">
            <a:noAutofit/>
          </a:bodyPr>
          <a:lstStyle/>
          <a:p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Виды товарных знаков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7645" y="1345473"/>
            <a:ext cx="10659291" cy="5199017"/>
          </a:xfrm>
        </p:spPr>
        <p:txBody>
          <a:bodyPr/>
          <a:lstStyle/>
          <a:p>
            <a:pPr lvl="0" algn="just"/>
            <a:r>
              <a:rPr lang="ru-RU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Словесный</a:t>
            </a: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— только шрифтовая композиция. Словесные знаки составляют 80 % от всех существующих товарных знаков. 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Такими знаками могут быть личные имена («Алёнка», «Тинькофф»); придуманные новообразования (Xerox, Kodak); аббревиатуры (ТНТ).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" y="3211931"/>
            <a:ext cx="3390473" cy="1974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18" y="3201840"/>
            <a:ext cx="3291229" cy="1140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003" y="3265236"/>
            <a:ext cx="1756155" cy="2258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5" y="4734441"/>
            <a:ext cx="3257940" cy="9623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304" y="396816"/>
            <a:ext cx="10059132" cy="646980"/>
          </a:xfrm>
        </p:spPr>
        <p:txBody>
          <a:bodyPr anchor="ctr">
            <a:normAutofit/>
          </a:bodyPr>
          <a:lstStyle/>
          <a:p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Виды товарных знаков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509" y="1724296"/>
            <a:ext cx="5956664" cy="1136470"/>
          </a:xfrm>
        </p:spPr>
        <p:txBody>
          <a:bodyPr>
            <a:noAutofit/>
          </a:bodyPr>
          <a:lstStyle/>
          <a:p>
            <a:pPr marL="36900" lvl="0" indent="0" algn="just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None/>
            </a:pPr>
            <a:r>
              <a:rPr lang="ru-RU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Изобразительный</a:t>
            </a: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— обозначение, не содержащее словесных элементов. Представляет собой абстрактные или конкретные изображения. При этом регистрация натуральных изображений товаров запрещена.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 descr="C:\Users\Саша\Desktop\2bdd6613e102123df5b597602005e9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6115" y="1713597"/>
            <a:ext cx="5046617" cy="1815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0444" y="4020233"/>
            <a:ext cx="5603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900" lvl="0" algn="just"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defRPr/>
            </a:pPr>
            <a:r>
              <a:rPr lang="ru-RU" sz="20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Комбинированный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ru-RU" sz="20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latin typeface="+mj-lt"/>
                <a:cs typeface="Times New Roman" panose="02020603050405020304" pitchFamily="18" charset="0"/>
              </a:rPr>
              <a:t>в состав которого входят в различных комбинациях словесные и изобразительные составляющие.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1" y="4100132"/>
            <a:ext cx="3331029" cy="904409"/>
          </a:xfrm>
          <a:prstGeom prst="rect">
            <a:avLst/>
          </a:prstGeom>
        </p:spPr>
      </p:pic>
      <p:pic>
        <p:nvPicPr>
          <p:cNvPr id="9" name="Picture 2" descr="C:\Users\Саша\Desktop\1636087225_8-papik-pro-p-pyaterochka-logotip-foto-8.jpg"/>
          <p:cNvPicPr>
            <a:picLocks noChangeAspect="1" noChangeArrowheads="1"/>
          </p:cNvPicPr>
          <p:nvPr/>
        </p:nvPicPr>
        <p:blipFill>
          <a:blip r:embed="rId4" cstate="print"/>
          <a:srcRect l="22530" t="21596" r="23523" b="22535"/>
          <a:stretch>
            <a:fillRect/>
          </a:stretch>
        </p:blipFill>
        <p:spPr bwMode="auto">
          <a:xfrm>
            <a:off x="9821620" y="3918858"/>
            <a:ext cx="1803307" cy="1567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354" y="379562"/>
            <a:ext cx="9601200" cy="655608"/>
          </a:xfrm>
        </p:spPr>
        <p:txBody>
          <a:bodyPr anchor="ctr">
            <a:normAutofit/>
          </a:bodyPr>
          <a:lstStyle/>
          <a:p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Виды товарных знаков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023" y="1397726"/>
            <a:ext cx="10920547" cy="5159828"/>
          </a:xfrm>
        </p:spPr>
        <p:txBody>
          <a:bodyPr/>
          <a:lstStyle/>
          <a:p>
            <a:pPr marL="3690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None/>
            </a:pPr>
            <a:r>
              <a:rPr lang="ru-RU" sz="24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Товарные знаки могут являться также:</a:t>
            </a:r>
          </a:p>
          <a:p>
            <a:pPr marL="3690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None/>
            </a:pP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Рекламными девизами — «Летайте самолётами Аэрофлота!»;</a:t>
            </a:r>
          </a:p>
          <a:p>
            <a:pPr marL="3690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None/>
            </a:pP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Цифрами — одеколон 4711;</a:t>
            </a:r>
          </a:p>
          <a:p>
            <a:pPr marL="3690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None/>
            </a:pP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Буквами — FIAT, VW, KLM;</a:t>
            </a:r>
          </a:p>
          <a:p>
            <a:pPr marL="3690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None/>
            </a:pPr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Звуками — мелодия мобильного телефона Nokia, Philips.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2" y="4141966"/>
            <a:ext cx="4305847" cy="2179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59" y="4430954"/>
            <a:ext cx="3067050" cy="1485900"/>
          </a:xfrm>
          <a:prstGeom prst="rect">
            <a:avLst/>
          </a:prstGeom>
        </p:spPr>
      </p:pic>
      <p:pic>
        <p:nvPicPr>
          <p:cNvPr id="3074" name="Picture 2" descr="C:\Users\Саша\Desktop\4711-colognette-logo-205EA94CEB-seeklogo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7364" y="2444251"/>
            <a:ext cx="2857500" cy="113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4910" y="411283"/>
            <a:ext cx="9601200" cy="622683"/>
          </a:xfrm>
        </p:spPr>
        <p:txBody>
          <a:bodyPr anchor="ctr">
            <a:normAutofit/>
          </a:bodyPr>
          <a:lstStyle/>
          <a:p>
            <a:r>
              <a:rPr lang="ru-RU" sz="2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Предупредительная маркировка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9897" y="1358537"/>
            <a:ext cx="10881360" cy="5068389"/>
          </a:xfrm>
        </p:spPr>
        <p:txBody>
          <a:bodyPr>
            <a:normAutofit fontScale="92500" lnSpcReduction="20000"/>
          </a:bodyPr>
          <a:lstStyle/>
          <a:p>
            <a:pPr marL="3690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None/>
            </a:pPr>
            <a:r>
              <a:rPr lang="ru-RU" sz="26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Предупредительная маркировка</a:t>
            </a:r>
            <a:r>
              <a:rPr lang="ru-RU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- специальное обозначение, сообщающее о том, что товарный знак зарегистрирован.</a:t>
            </a:r>
          </a:p>
          <a:p>
            <a:pPr marL="3690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None/>
            </a:pPr>
            <a:endParaRPr lang="ru-RU" sz="26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690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None/>
            </a:pPr>
            <a:r>
              <a:rPr lang="ru-RU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 качестве знаков предупредительной маркировки используются:</a:t>
            </a:r>
          </a:p>
          <a:p>
            <a:pPr marL="342900" lvl="0" indent="-3060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знак охраны </a:t>
            </a:r>
            <a:r>
              <a:rPr lang="ru-RU" sz="26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«®»;</a:t>
            </a:r>
          </a:p>
          <a:p>
            <a:pPr marL="342900" lvl="0" indent="-3060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буквенные сочетания </a:t>
            </a:r>
            <a:r>
              <a:rPr lang="ru-RU" sz="26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«™»;</a:t>
            </a:r>
          </a:p>
          <a:p>
            <a:pPr marL="342900" lvl="0" indent="-3060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«SM»;</a:t>
            </a:r>
          </a:p>
          <a:p>
            <a:pPr marL="342900" lvl="0" indent="-3060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«Trademark», «Registered Trademark», «зарегистрированный знак»,                   «Marque deposee», «Marca registrada».</a:t>
            </a:r>
          </a:p>
          <a:p>
            <a:pPr marL="342900" lvl="0" indent="-3060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endParaRPr lang="ru-RU" sz="26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690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None/>
            </a:pPr>
            <a:r>
              <a:rPr lang="ru-RU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Нанесение такого обозначения является </a:t>
            </a:r>
            <a:r>
              <a:rPr lang="ru-RU" sz="26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правом, а не обязанностью</a:t>
            </a:r>
            <a:r>
              <a:rPr lang="ru-RU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владельца знака, что подкрепляется статьей «5D» Парижской конвенции.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672" y="394186"/>
            <a:ext cx="10084025" cy="622683"/>
          </a:xfrm>
        </p:spPr>
        <p:txBody>
          <a:bodyPr anchor="ctr"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Товарный знак в гражданском обороте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1" y="1384663"/>
            <a:ext cx="10959736" cy="5172891"/>
          </a:xfrm>
        </p:spPr>
        <p:txBody>
          <a:bodyPr>
            <a:normAutofit fontScale="92500" lnSpcReduction="20000"/>
          </a:bodyPr>
          <a:lstStyle/>
          <a:p>
            <a:pPr marL="36900" lvl="0" indent="0" algn="just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None/>
            </a:pPr>
            <a:r>
              <a:rPr lang="ru-RU" sz="2600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Правообладатель товарного знака может контролировать не любое использование своего товарного знака, а лишь использование его в гражданском обороте:</a:t>
            </a:r>
          </a:p>
          <a:p>
            <a:pPr marL="36900" lv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None/>
            </a:pPr>
            <a:endParaRPr lang="ru-RU" sz="26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42900" lvl="0" indent="-3060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 товарах, на этикетках, упаковках этих товаров, которые производятся, продаются, рекламируются или иным образом вводятся в гражданский оборот либо хранятся или перевозятся с этой целью;</a:t>
            </a:r>
          </a:p>
          <a:p>
            <a:pPr marL="342900" lvl="0" indent="-3060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«при выполнении работ, оказании услуг;</a:t>
            </a:r>
          </a:p>
          <a:p>
            <a:pPr marL="342900" lvl="0" indent="-3060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на документации, связанной с введением товаров в гражданский оборот;</a:t>
            </a:r>
          </a:p>
          <a:p>
            <a:pPr marL="342900" lvl="0" indent="-3060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 предложениях к продаже товаров, выполнении работ, оказании услуг, а также в объявлениях, на вывесках и в рекламе;</a:t>
            </a:r>
          </a:p>
          <a:p>
            <a:pPr marL="342900" lvl="0" indent="-3060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sz="2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 сети Интернет, в частности, в доменном имени и при других способах адресации».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70893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777" y="406948"/>
            <a:ext cx="10040893" cy="622683"/>
          </a:xfrm>
        </p:spPr>
        <p:txBody>
          <a:bodyPr anchor="ctr"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товарного знака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2777" y="1371599"/>
            <a:ext cx="10463349" cy="3775167"/>
          </a:xfrm>
        </p:spPr>
        <p:txBody>
          <a:bodyPr>
            <a:normAutofit/>
          </a:bodyPr>
          <a:lstStyle/>
          <a:p>
            <a:pPr marL="36900" lv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None/>
            </a:pPr>
            <a:r>
              <a:rPr lang="ru-RU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Не подлежат контролю со стороны правообладателя такие виды использования </a:t>
            </a:r>
          </a:p>
          <a:p>
            <a:pPr marL="36900" lv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None/>
            </a:pPr>
            <a:r>
              <a:rPr lang="ru-RU" u="sng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товарного знака, как:</a:t>
            </a:r>
            <a:b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</a:br>
            <a:endParaRPr lang="ru-RU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342900" lvl="0" indent="-306000" algn="just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упоминание его в нерекламных целях;</a:t>
            </a:r>
          </a:p>
          <a:p>
            <a:pPr marL="342900" lvl="0" indent="-306000" algn="just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использование на товарах, которые уже были введены в оборот самим правообладателем или с его согласия (например, при пользовании купленным товаром, на котором изображён товарный знак или при дальнейшей перепродаже такого товара); </a:t>
            </a:r>
          </a:p>
          <a:p>
            <a:pPr marL="342900" lvl="0" indent="-306000" algn="just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использование в личных целях;</a:t>
            </a:r>
          </a:p>
          <a:p>
            <a:pPr marL="342900" lvl="0" indent="-306000" algn="just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CD8DC"/>
              </a:buClr>
              <a:buSzPct val="70000"/>
              <a:buFont typeface="Wingdings 2" charset="2"/>
              <a:buChar char=""/>
            </a:pPr>
            <a:r>
              <a:rPr lang="ru-RU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другие виды использования, не связанные с введением товаров в гражданский оборот.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Другая 2">
      <a:dk1>
        <a:srgbClr val="17365D"/>
      </a:dk1>
      <a:lt1>
        <a:sysClr val="window" lastClr="FFFFFF"/>
      </a:lt1>
      <a:dk2>
        <a:srgbClr val="1F497D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Microsoft PowerPoint" id="{EBDD4D9B-39F7-4450-B844-2CEF811F54C9}" vid="{99C8D5F3-FB6F-4091-80C1-EA005D395E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2504</TotalTime>
  <Words>1434</Words>
  <Application>Microsoft Office PowerPoint</Application>
  <PresentationFormat>Широкоэкранный</PresentationFormat>
  <Paragraphs>138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Wingdings</vt:lpstr>
      <vt:lpstr>Wingdings 2</vt:lpstr>
      <vt:lpstr>Crop</vt:lpstr>
      <vt:lpstr>Защита интеллектуальной собственности.  Регистрация товарных знаков,  как способ защиты участников ВЭД.</vt:lpstr>
      <vt:lpstr>Объекты интеллектуальной собственности</vt:lpstr>
      <vt:lpstr>Товарные знаки</vt:lpstr>
      <vt:lpstr>Виды товарных знаков</vt:lpstr>
      <vt:lpstr>Виды товарных знаков</vt:lpstr>
      <vt:lpstr>Виды товарных знаков</vt:lpstr>
      <vt:lpstr>Предупредительная маркировка</vt:lpstr>
      <vt:lpstr>Товарный знак в гражданском обороте</vt:lpstr>
      <vt:lpstr>Контроль товарного знака</vt:lpstr>
      <vt:lpstr>Защита интеллектуальной собственности в России</vt:lpstr>
      <vt:lpstr>Регистрация товарного знака в России </vt:lpstr>
      <vt:lpstr>Как проходит регистрация</vt:lpstr>
      <vt:lpstr>Стоимость регистрации товарного знака</vt:lpstr>
      <vt:lpstr>Что дает бизнесу регистрация ИС</vt:lpstr>
      <vt:lpstr>Регистрация товарного знака за рубежом</vt:lpstr>
      <vt:lpstr>Стороны Мадридского соглашения и Мадридского протокола</vt:lpstr>
      <vt:lpstr>Мадридская система ВОИС</vt:lpstr>
      <vt:lpstr>Преимущества международной регистрации товарного знака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Наталья</cp:lastModifiedBy>
  <cp:revision>324</cp:revision>
  <dcterms:created xsi:type="dcterms:W3CDTF">2023-01-24T12:15:21Z</dcterms:created>
  <dcterms:modified xsi:type="dcterms:W3CDTF">2023-04-10T07:42:36Z</dcterms:modified>
</cp:coreProperties>
</file>